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60" r:id="rId5"/>
    <p:sldId id="262" r:id="rId6"/>
    <p:sldId id="265" r:id="rId7"/>
    <p:sldId id="263" r:id="rId8"/>
    <p:sldId id="264" r:id="rId9"/>
    <p:sldId id="266" r:id="rId10"/>
    <p:sldId id="267" r:id="rId11"/>
    <p:sldId id="269" r:id="rId12"/>
    <p:sldId id="270" r:id="rId13"/>
    <p:sldId id="334" r:id="rId14"/>
    <p:sldId id="280" r:id="rId15"/>
    <p:sldId id="305" r:id="rId16"/>
    <p:sldId id="272" r:id="rId17"/>
    <p:sldId id="274" r:id="rId18"/>
    <p:sldId id="273" r:id="rId19"/>
    <p:sldId id="275" r:id="rId20"/>
    <p:sldId id="306" r:id="rId21"/>
    <p:sldId id="307" r:id="rId22"/>
    <p:sldId id="276" r:id="rId23"/>
    <p:sldId id="338" r:id="rId24"/>
    <p:sldId id="277" r:id="rId25"/>
    <p:sldId id="294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339" r:id="rId37"/>
    <p:sldId id="279" r:id="rId38"/>
    <p:sldId id="281" r:id="rId39"/>
    <p:sldId id="292" r:id="rId40"/>
    <p:sldId id="293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36" r:id="rId49"/>
    <p:sldId id="303" r:id="rId50"/>
    <p:sldId id="304" r:id="rId51"/>
    <p:sldId id="308" r:id="rId52"/>
    <p:sldId id="340" r:id="rId53"/>
    <p:sldId id="342" r:id="rId54"/>
    <p:sldId id="341" r:id="rId55"/>
    <p:sldId id="333" r:id="rId56"/>
    <p:sldId id="335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7" autoAdjust="0"/>
    <p:restoredTop sz="44803" autoAdjust="0"/>
  </p:normalViewPr>
  <p:slideViewPr>
    <p:cSldViewPr>
      <p:cViewPr varScale="1">
        <p:scale>
          <a:sx n="40" d="100"/>
          <a:sy n="40" d="100"/>
        </p:scale>
        <p:origin x="-7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3127C-DD79-46C6-906A-FC08D01E4445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665C4-C538-4358-AA41-12AC86339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audio" Target="file:///E:\&#1053;&#1054;&#1044;\&#1043;&#1091;&#1076;&#1086;&#1082;%20&#1087;&#1072;&#1088;&#1086;&#1093;&#1086;&#1076;&#1072;.mp3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7.png"/><Relationship Id="rId2" Type="http://schemas.openxmlformats.org/officeDocument/2006/relationships/audio" Target="file:///E:\&#1053;&#1054;&#1044;\&#1056;&#1077;&#1074;%20&#1084;&#1077;&#1076;&#1074;&#1077;&#1076;&#1103;.mp3" TargetMode="External"/><Relationship Id="rId1" Type="http://schemas.openxmlformats.org/officeDocument/2006/relationships/audio" Target="file:///E:\&#1053;&#1054;&#1044;\zvuk_dvigatelya__mashiny1!%20(mp3cut.ru).mp3" TargetMode="Externa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jpeg"/><Relationship Id="rId4" Type="http://schemas.openxmlformats.org/officeDocument/2006/relationships/audio" Target="file:///E:\&#1053;&#1054;&#1044;\&#1047;&#1074;&#1091;&#1082;%20&#1074;&#1077;&#1088;&#1090;&#1086;&#1083;&#1077;&#1090;&#1072;.mp3" TargetMode="External"/><Relationship Id="rId9" Type="http://schemas.openxmlformats.org/officeDocument/2006/relationships/image" Target="../media/image11.jpe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3;&#1054;&#1044;\&#1061;&#1088;&#1091;&#1089;&#1090;%20&#1089;&#1085;&#1077;&#1075;&#1072;%20(mp3cut.ru).mp3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file:///E:\&#1053;&#1054;&#1044;\&#1076;&#1086;&#1083;&#1075;&#1072;&#1103;%20&#1051;&#1051;&#1051;&#1051;&#1051;.wma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E:\&#1053;&#1054;&#1044;\&#1074;&#1100;&#1102;&#1075;&#1072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6.png"/><Relationship Id="rId3" Type="http://schemas.openxmlformats.org/officeDocument/2006/relationships/audio" Target="file:///E:\&#1053;&#1054;&#1044;\&#1043;&#1091;&#1076;&#1086;&#1082;%20&#1087;&#1072;&#1088;&#1086;&#1093;&#1086;&#1076;&#1072;.mp3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11.jpeg"/><Relationship Id="rId2" Type="http://schemas.openxmlformats.org/officeDocument/2006/relationships/audio" Target="file:///E:\&#1053;&#1054;&#1044;\&#1056;&#1077;&#1074;%20&#1084;&#1077;&#1076;&#1074;&#1077;&#1076;&#1103;.mp3" TargetMode="External"/><Relationship Id="rId16" Type="http://schemas.openxmlformats.org/officeDocument/2006/relationships/image" Target="../media/image7.png"/><Relationship Id="rId1" Type="http://schemas.openxmlformats.org/officeDocument/2006/relationships/audio" Target="file:///E:\&#1053;&#1054;&#1044;\zvuk_dvigatelya__mashiny1!%20(mp3cut.ru).mp3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3.png"/><Relationship Id="rId10" Type="http://schemas.openxmlformats.org/officeDocument/2006/relationships/image" Target="../media/image10.jpeg"/><Relationship Id="rId4" Type="http://schemas.openxmlformats.org/officeDocument/2006/relationships/audio" Target="file:///E:\&#1053;&#1054;&#1044;\&#1047;&#1074;&#1091;&#1082;%20&#1074;&#1077;&#1088;&#1090;&#1086;&#1083;&#1077;&#1090;&#1072;.mp3" TargetMode="External"/><Relationship Id="rId9" Type="http://schemas.openxmlformats.org/officeDocument/2006/relationships/image" Target="../media/image9.jpeg"/><Relationship Id="rId1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file:///E:\&#1053;&#1054;&#1044;\&#1076;&#1086;&#1083;&#1075;&#1072;&#1103;%20&#1051;&#1051;&#1051;&#1051;&#1051;.wma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3;&#1054;&#1044;\&#1074;&#1100;&#1102;&#1075;&#1072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3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47.jpeg"/><Relationship Id="rId18" Type="http://schemas.openxmlformats.org/officeDocument/2006/relationships/image" Target="../media/image7.png"/><Relationship Id="rId3" Type="http://schemas.openxmlformats.org/officeDocument/2006/relationships/audio" Target="file:///E:\&#1053;&#1054;&#1044;\zvuk_dvigatelya__mashiny1!%20(mp3cut.ru).mp3" TargetMode="External"/><Relationship Id="rId7" Type="http://schemas.openxmlformats.org/officeDocument/2006/relationships/image" Target="../media/image8.jpeg"/><Relationship Id="rId12" Type="http://schemas.openxmlformats.org/officeDocument/2006/relationships/image" Target="../media/image46.jpeg"/><Relationship Id="rId17" Type="http://schemas.openxmlformats.org/officeDocument/2006/relationships/image" Target="../media/image43.jpeg"/><Relationship Id="rId2" Type="http://schemas.openxmlformats.org/officeDocument/2006/relationships/audio" Target="file:///E:\&#1053;&#1054;&#1044;\&#1047;&#1074;&#1091;&#1082;%20&#1074;&#1077;&#1088;&#1090;&#1086;&#1083;&#1077;&#1090;&#1072;.mp3" TargetMode="External"/><Relationship Id="rId16" Type="http://schemas.openxmlformats.org/officeDocument/2006/relationships/image" Target="../media/image2.jpeg"/><Relationship Id="rId1" Type="http://schemas.openxmlformats.org/officeDocument/2006/relationships/audio" Target="file:///E:\&#1053;&#1054;&#1044;\&#1074;&#1100;&#1102;&#1075;&#1072;.mp3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jpeg"/><Relationship Id="rId5" Type="http://schemas.openxmlformats.org/officeDocument/2006/relationships/audio" Target="file:///E:\&#1053;&#1054;&#1044;\&#1056;&#1077;&#1074;%20&#1084;&#1077;&#1076;&#1074;&#1077;&#1076;&#1103;.mp3" TargetMode="External"/><Relationship Id="rId15" Type="http://schemas.openxmlformats.org/officeDocument/2006/relationships/image" Target="../media/image49.gif"/><Relationship Id="rId10" Type="http://schemas.openxmlformats.org/officeDocument/2006/relationships/image" Target="../media/image12.jpeg"/><Relationship Id="rId19" Type="http://schemas.openxmlformats.org/officeDocument/2006/relationships/image" Target="../media/image50.png"/><Relationship Id="rId4" Type="http://schemas.openxmlformats.org/officeDocument/2006/relationships/audio" Target="file:///E:\&#1053;&#1054;&#1044;\&#1043;&#1091;&#1076;&#1086;&#1082;%20&#1087;&#1072;&#1088;&#1086;&#1093;&#1086;&#1076;&#1072;.mp3" TargetMode="External"/><Relationship Id="rId9" Type="http://schemas.openxmlformats.org/officeDocument/2006/relationships/image" Target="../media/image45.png"/><Relationship Id="rId14" Type="http://schemas.openxmlformats.org/officeDocument/2006/relationships/image" Target="../media/image48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3;&#1054;&#1044;\minus_-_Tango_snezhinok_minus%20(mp3cut.ru).mp3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3;&#1054;&#1044;\Zvuki_zhivotnyh_-_Pingvin_(get-tune.net).mp3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849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логопедического занятия, направленного на постановку звука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       </a:t>
            </a:r>
          </a:p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у детей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дошкольного возраста.</a:t>
            </a:r>
            <a:endParaRPr lang="ru-RU" sz="6000" dirty="0"/>
          </a:p>
        </p:txBody>
      </p:sp>
    </p:spTree>
  </p:cSld>
  <p:clrMapOvr>
    <a:masterClrMapping/>
  </p:clrMapOvr>
  <p:transition advTm="67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Набор игрушек</a:t>
            </a:r>
          </a:p>
        </p:txBody>
      </p:sp>
      <p:pic>
        <p:nvPicPr>
          <p:cNvPr id="4" name="Рисунок 3" descr="автомобил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124744"/>
            <a:ext cx="3121761" cy="2122797"/>
          </a:xfrm>
          <a:prstGeom prst="rect">
            <a:avLst/>
          </a:prstGeom>
        </p:spPr>
      </p:pic>
      <p:pic>
        <p:nvPicPr>
          <p:cNvPr id="5" name="Рисунок 4" descr="вертолё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1340768"/>
            <a:ext cx="3011628" cy="2047907"/>
          </a:xfrm>
          <a:prstGeom prst="rect">
            <a:avLst/>
          </a:prstGeom>
        </p:spPr>
      </p:pic>
      <p:pic>
        <p:nvPicPr>
          <p:cNvPr id="7" name="Рисунок 6" descr="параход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3717032"/>
            <a:ext cx="3168352" cy="2904323"/>
          </a:xfrm>
          <a:prstGeom prst="rect">
            <a:avLst/>
          </a:prstGeom>
        </p:spPr>
      </p:pic>
      <p:pic>
        <p:nvPicPr>
          <p:cNvPr id="8" name="Рисунок 7" descr="пирамидк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4005064"/>
            <a:ext cx="2483718" cy="2483718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872" y="2060848"/>
            <a:ext cx="2456214" cy="2660898"/>
          </a:xfrm>
          <a:prstGeom prst="rect">
            <a:avLst/>
          </a:prstGeom>
        </p:spPr>
      </p:pic>
      <p:pic>
        <p:nvPicPr>
          <p:cNvPr id="11" name="zvuk_dvigatelya__mashiny1!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683568" y="260648"/>
            <a:ext cx="304800" cy="304800"/>
          </a:xfrm>
          <a:prstGeom prst="rect">
            <a:avLst/>
          </a:prstGeom>
        </p:spPr>
      </p:pic>
      <p:pic>
        <p:nvPicPr>
          <p:cNvPr id="14" name="Рев медвед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1331640" y="260648"/>
            <a:ext cx="304800" cy="304800"/>
          </a:xfrm>
          <a:prstGeom prst="rect">
            <a:avLst/>
          </a:prstGeom>
        </p:spPr>
      </p:pic>
      <p:pic>
        <p:nvPicPr>
          <p:cNvPr id="12" name="Гудок пароход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1907704" y="260648"/>
            <a:ext cx="304800" cy="304800"/>
          </a:xfrm>
          <a:prstGeom prst="rect">
            <a:avLst/>
          </a:prstGeom>
        </p:spPr>
      </p:pic>
      <p:pic>
        <p:nvPicPr>
          <p:cNvPr id="13" name="Звук вертолет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1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358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358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4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834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834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9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Ход занятия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276872"/>
            <a:ext cx="8686800" cy="1354162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1.   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Организационный момент.</a:t>
            </a:r>
          </a:p>
        </p:txBody>
      </p:sp>
    </p:spTree>
  </p:cSld>
  <p:clrMapOvr>
    <a:masterClrMapping/>
  </p:clrMapOvr>
  <p:transition advTm="59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23528" y="123110"/>
            <a:ext cx="8424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Прослушивание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аудиофайла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«Снег скрипит»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Маша на снег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8568952" cy="4824166"/>
          </a:xfrm>
          <a:prstGeom prst="rect">
            <a:avLst/>
          </a:prstGeom>
        </p:spPr>
      </p:pic>
      <p:pic>
        <p:nvPicPr>
          <p:cNvPr id="5" name="Хруст снега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190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1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3384376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Комплекс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дыхательной  гимнастики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3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781254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пражнения для выработки длительной направленной  воздушной струи: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960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«Загнать мяч в ворота»;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9600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«Паровозик свистит»;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Упражнения для выработки главной  целенаправленной воздушной струи воздуха, идущей по середине языка: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«Сдуть снежинку»;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«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Парашютик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для выработки воздушной струи по бокам языка: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«Охотник идет по болотам»;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  Упражнение на чередование сильного и длительного плавного выдоха: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«Кораблик»;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  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пражнение на чередование длительного плавного и сильного выдоха: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«Горох против орехов»;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6"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пражнение на выработку умения направлять воздушную струю по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середине языка: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«Шторм в стакане»;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   Упражнение на развитие меткости выдыхаемой струи: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                 «Мыльные пузыри»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85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10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10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10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10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3384376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Комплекс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артикуляционной гимнастики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«Лопата»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412776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Улыбнуться. Положить широкий расслабленный язык на нижнюю губу и удерживать его в таком положении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5-10 секунд. Затем  убрать язык и закрыть рот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язык соба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50" y="1988840"/>
            <a:ext cx="2448425" cy="1642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4653136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Зимой у лопаты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было дела,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грусти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Она заржавела.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4725144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Весной огород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Она стала копать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заблестела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Опять.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4293096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Стихотворное сопровождение упражнения</a:t>
            </a:r>
            <a:r>
              <a:rPr lang="ru-RU" sz="2400" b="1" dirty="0" smtClean="0"/>
              <a:t>: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620688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 выработка умение удерживать язык в свободном, расслабленном положении, лежащим на нижней губе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упражнение Блинчик лопа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72816"/>
            <a:ext cx="3851920" cy="2166706"/>
          </a:xfrm>
          <a:prstGeom prst="rect">
            <a:avLst/>
          </a:prstGeom>
        </p:spPr>
      </p:pic>
    </p:spTree>
  </p:cSld>
  <p:clrMapOvr>
    <a:masterClrMapping/>
  </p:clrMapOvr>
  <p:transition advTm="143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«Индюк»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ндю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2260341" cy="252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692696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выработка подъема языка вверх, подвижности кончика языка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1124744"/>
            <a:ext cx="31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Приоткрыть рот, двигать широким передним краем языка по верхней губе вперед и назад, стараясь не отрывать языка от губы, добавить голос, пока 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послышит-ся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бл-бл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...» (как индюк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бол-бочет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8" name="Рисунок 7" descr="paroxo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196752"/>
            <a:ext cx="2882787" cy="252028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75656" y="4221088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Стихотворное сопровождение упражнения</a:t>
            </a:r>
            <a:r>
              <a:rPr lang="ru-RU" sz="2400" b="1" dirty="0" smtClean="0"/>
              <a:t>:</a:t>
            </a: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195736" y="4941168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–индюк  «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Балды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балда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Разбегайтесь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куда. </a:t>
            </a:r>
          </a:p>
          <a:p>
            <a:endParaRPr lang="ru-RU" dirty="0"/>
          </a:p>
        </p:txBody>
      </p:sp>
    </p:spTree>
  </p:cSld>
  <p:clrMapOvr>
    <a:masterClrMapping/>
  </p:clrMapOvr>
  <p:transition advTm="129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«Вкусное варенье»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6876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выработка подъема языка вверх, подвижности кончика языка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132856"/>
            <a:ext cx="25202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Рот открыть. Широким языком облизать верхнюю губу и убрать язык вглубь рта.</a:t>
            </a:r>
          </a:p>
          <a:p>
            <a:endParaRPr lang="ru-RU" dirty="0"/>
          </a:p>
        </p:txBody>
      </p:sp>
      <p:pic>
        <p:nvPicPr>
          <p:cNvPr id="7" name="Рисунок 6" descr="вкусное варень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1944216" cy="2942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5656" y="4725144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Стихотворное сопровождение упражнения</a:t>
            </a:r>
            <a:r>
              <a:rPr lang="ru-RU" sz="2400" b="1" dirty="0" smtClean="0"/>
              <a:t>: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5157192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Мамы любят есть варенье,  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темноте на кухне сидя,  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Петь, танцуя в воскресенье,  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их никто не видит. </a:t>
            </a:r>
          </a:p>
        </p:txBody>
      </p:sp>
      <p:pic>
        <p:nvPicPr>
          <p:cNvPr id="11" name="Рисунок 10" descr="вкусное варень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4555998" cy="2562749"/>
          </a:xfrm>
          <a:prstGeom prst="rect">
            <a:avLst/>
          </a:prstGeom>
        </p:spPr>
      </p:pic>
    </p:spTree>
  </p:cSld>
  <p:clrMapOvr>
    <a:masterClrMapping/>
  </p:clrMapOvr>
  <p:transition advTm="114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24744"/>
            <a:ext cx="8604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Продолжать учить выполнять  артикуляционные упражнения в полном объёме;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Формировать  направленную воздушную струю;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Учить правильно произносить звук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опорой на слуховой и зрительный контроль;</a:t>
            </a:r>
          </a:p>
          <a:p>
            <a:pPr marL="514350" indent="-51435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   Продолжать учить выделять звук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потока других  звуков;</a:t>
            </a:r>
          </a:p>
          <a:p>
            <a:pPr marL="51435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   Закрепить умение  подбирать слова-антонимы и образовывать формы винительного падежа существительных;</a:t>
            </a:r>
          </a:p>
          <a:p>
            <a:pPr marL="51435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   Развивать внимание, пространственную ориентировку, </a:t>
            </a:r>
          </a:p>
          <a:p>
            <a:pPr marL="51435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мелкую моторику.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0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Цели занятия:</a:t>
            </a:r>
            <a:endParaRPr lang="ru-RU" sz="6600" b="1" dirty="0"/>
          </a:p>
        </p:txBody>
      </p:sp>
    </p:spTree>
  </p:cSld>
  <p:clrMapOvr>
    <a:masterClrMapping/>
  </p:clrMapOvr>
  <p:transition advTm="28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3384376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Комплекс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пальчиковой гимнастики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5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484784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«Апельсин»;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«Белка»;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«Береза»;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«Дом»;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«Друзья-садоводы»;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«Зимняя прогулка»;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«Кораблик»;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«Летела сова»;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«Лодочка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88" y="1484784"/>
            <a:ext cx="31683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«Медузы»;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«Мышка»;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«Наша семья»;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«Паучок»;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«Пчёлки»;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«Пятачок»;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«Рыбки»;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«Шарик»;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«Шла кукушка»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91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6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Произнесение звука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опорой на зрительный и слуховой контроль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ьюг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4729436" cy="3267988"/>
          </a:xfrm>
          <a:prstGeom prst="rect">
            <a:avLst/>
          </a:prstGeom>
        </p:spPr>
      </p:pic>
      <p:pic>
        <p:nvPicPr>
          <p:cNvPr id="7" name="Рисунок 6" descr="kacheli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3068960"/>
            <a:ext cx="2354406" cy="2038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6136" y="44371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Л-л-л-л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вьюг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55576" y="260648"/>
            <a:ext cx="304800" cy="304800"/>
          </a:xfrm>
          <a:prstGeom prst="rect">
            <a:avLst/>
          </a:prstGeom>
        </p:spPr>
      </p:pic>
      <p:pic>
        <p:nvPicPr>
          <p:cNvPr id="12" name="долгая ЛЛЛЛЛ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5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1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84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9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игра «Сколько игрушек в мешке Деда Мороза?»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72816"/>
            <a:ext cx="88204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Цель игры: развивать у детей</a:t>
            </a:r>
          </a:p>
          <a:p>
            <a:pPr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внимание, память,</a:t>
            </a:r>
          </a:p>
          <a:p>
            <a:pPr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наблюдательность,</a:t>
            </a:r>
          </a:p>
          <a:p>
            <a:pPr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умение употреблять </a:t>
            </a:r>
          </a:p>
          <a:p>
            <a:pPr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существительные</a:t>
            </a:r>
          </a:p>
          <a:p>
            <a:pPr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в винительном падеже,</a:t>
            </a:r>
          </a:p>
          <a:p>
            <a:pPr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закрепить счет до пяти,</a:t>
            </a:r>
          </a:p>
          <a:p>
            <a:pPr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и узнавание цифр в   </a:t>
            </a:r>
          </a:p>
          <a:p>
            <a:pPr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пределах пяти. </a:t>
            </a:r>
          </a:p>
          <a:p>
            <a:pPr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</a:pPr>
            <a:endParaRPr lang="ru-RU" sz="3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Tm="11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шо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2996952"/>
            <a:ext cx="3923928" cy="3240360"/>
          </a:xfrm>
          <a:prstGeom prst="rect">
            <a:avLst/>
          </a:prstGeom>
        </p:spPr>
      </p:pic>
      <p:pic>
        <p:nvPicPr>
          <p:cNvPr id="5" name="Рисунок 4" descr="ded-moro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76673"/>
            <a:ext cx="2385193" cy="3528392"/>
          </a:xfrm>
          <a:prstGeom prst="rect">
            <a:avLst/>
          </a:prstGeom>
        </p:spPr>
      </p:pic>
      <p:pic>
        <p:nvPicPr>
          <p:cNvPr id="6" name="Рисунок 5" descr="автомобиль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4797152"/>
            <a:ext cx="1956925" cy="1330709"/>
          </a:xfrm>
          <a:prstGeom prst="rect">
            <a:avLst/>
          </a:prstGeom>
        </p:spPr>
      </p:pic>
      <p:pic>
        <p:nvPicPr>
          <p:cNvPr id="7" name="Рисунок 6" descr="вертолёт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4509120"/>
            <a:ext cx="2016224" cy="1371032"/>
          </a:xfrm>
          <a:prstGeom prst="rect">
            <a:avLst/>
          </a:prstGeom>
        </p:spPr>
      </p:pic>
      <p:pic>
        <p:nvPicPr>
          <p:cNvPr id="8" name="Рисунок 7" descr="параход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08304" y="3429000"/>
            <a:ext cx="1584176" cy="1094005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0152" y="3212976"/>
            <a:ext cx="1392711" cy="1508769"/>
          </a:xfrm>
          <a:prstGeom prst="rect">
            <a:avLst/>
          </a:prstGeom>
        </p:spPr>
      </p:pic>
      <p:pic>
        <p:nvPicPr>
          <p:cNvPr id="10" name="Рисунок 9" descr="пирамидка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20072" y="3429000"/>
            <a:ext cx="864096" cy="864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3528" y="400506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Дед Мороз несет детишкам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своем мешке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45811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Машинку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23528" y="48691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Мишку,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51571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Пирамидку,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Пароход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58772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винтокрылый вертолет</a:t>
            </a:r>
          </a:p>
        </p:txBody>
      </p:sp>
      <p:pic>
        <p:nvPicPr>
          <p:cNvPr id="26" name="zvuk_dvigatelya__mashiny1!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2987824" y="188640"/>
            <a:ext cx="304800" cy="304800"/>
          </a:xfrm>
          <a:prstGeom prst="rect">
            <a:avLst/>
          </a:prstGeom>
        </p:spPr>
      </p:pic>
      <p:pic>
        <p:nvPicPr>
          <p:cNvPr id="28" name="Рев медвед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9" name="Гудок пароход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0" name="Звук вертолет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2.22222E-6 C -0.02934 -0.06597 -0.02518 -0.07871 -0.03316 -0.14653 C -0.03525 -0.16459 -0.04809 -0.18959 -0.05226 -0.20718 C -0.06181 -0.31644 -0.04827 -0.20625 -0.06354 -0.27014 C -0.0665 -0.28195 -0.06719 -0.29422 -0.06945 -0.30625 C -0.07031 -0.31088 -0.07205 -0.31574 -0.07327 -0.31968 C -0.07483 -0.35834 -0.07709 -0.39607 -0.07709 -0.43472 L 0.09739 -0.46621 C 0.09861 -0.48033 0.10069 -0.49468 0.10121 -0.5088 C 0.10173 -0.52269 0.09566 -0.53542 0.09566 -0.54954 C 0.08819 -0.55509 0.07934 -0.55834 0.07257 -0.56528 C 0.05642 -0.58125 0.07951 -0.56898 0.05521 -0.57894 C 0.04739 -0.58542 0.03941 -0.59537 0.03038 -0.59908 C 0.01649 -0.61088 -0.00226 -0.6169 -0.01962 -0.6169 C -0.03681 -0.62269 -0.05018 -0.62847 -0.06754 -0.62847 L -0.06354 -0.65764 C -0.06893 -0.69028 -0.09271 -0.68472 -0.11545 -0.68912 C -0.13021 -0.6919 -0.13889 -0.6956 -0.15382 -0.6956 C -0.16337 -0.69352 -0.17361 -0.69375 -0.18247 -0.68912 C -0.1849 -0.68773 -0.18351 -0.68287 -0.18455 -0.68009 C -0.18959 -0.66852 -0.18976 -0.67107 -0.19983 -0.66898 C -0.20122 -0.66736 -0.20209 -0.66528 -0.20365 -0.66435 C -0.20556 -0.6632 -0.20816 -0.66366 -0.20955 -0.66204 C -0.21094 -0.66042 -0.21094 -0.65741 -0.21146 -0.65533 C -0.21285 -0.65 -0.21406 -0.64491 -0.21511 -0.63959 C -0.2158 -0.63195 -0.21511 -0.62431 -0.21702 -0.6169 C -0.21771 -0.61389 -0.22136 -0.61297 -0.22292 -0.61042 C -0.22431 -0.60764 -0.22396 -0.6044 -0.22466 -0.60139 C -0.22917 -0.5838 -0.23247 -0.58658 -0.23247 -0.56528 C -0.24445 -0.54491 -0.22813 -0.52547 -0.25174 -0.51783 C -0.26372 -0.52107 -0.2757 -0.52685 -0.28802 -0.52685 " pathEditMode="relative" rAng="0" ptsTypes="ffffffAfffffffAfffffffffffffff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4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35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58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358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18519E-6 C 0.00365 -0.01527 0.0073 -0.03032 0.0158 -0.04004 C 0.02431 -0.04976 0.03403 -0.03402 0.05157 -0.05902 C 0.0691 -0.08402 0.10486 -0.16712 0.12153 -0.1905 C 0.1382 -0.21388 0.14184 -0.19606 0.15157 -0.19999 C 0.16129 -0.20393 0.17223 -0.20578 0.18004 -0.21342 C 0.18785 -0.22106 0.19358 -0.23217 0.19861 -0.24583 C 0.20365 -0.25948 0.20799 -0.2824 0.21007 -0.29536 C 0.21216 -0.30833 0.21129 -0.3074 0.21146 -0.32384 C 0.21164 -0.34027 0.21146 -0.37129 0.21146 -0.39444 C 0.21146 -0.41759 0.21337 -0.44745 0.21146 -0.46296 C 0.20955 -0.47847 0.20643 -0.48078 0.2 -0.48772 C 0.19358 -0.49467 0.19219 -0.49606 0.17292 -0.50485 C 0.15365 -0.51365 0.10886 -0.53333 0.08438 -0.54097 C 0.0599 -0.5486 0.03855 -0.54953 0.0257 -0.55046 C 0.01285 -0.55138 0.03073 -0.55532 0.00712 -0.54675 C -0.01649 -0.53819 -0.0901 -0.50995 -0.11562 -0.49907 C -0.14114 -0.48819 -0.1368 -0.49166 -0.14566 -0.48194 C -0.15451 -0.47222 -0.17048 -0.44953 -0.16857 -0.44004 C -0.16666 -0.43055 -0.15104 -0.43078 -0.1342 -0.42476 C -0.11736 -0.41874 -0.08767 -0.4111 -0.06701 -0.40393 C -0.04635 -0.39675 -0.03246 -0.38634 -0.00989 -0.38101 C 0.01268 -0.37569 0.04757 -0.36203 0.06858 -0.37152 C 0.08959 -0.38101 0.10799 -0.42615 0.1158 -0.43819 " pathEditMode="relative" ptsTypes="aaaaaaaaaaaaaaaaaaaaaa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47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834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834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64 0.07315 C -0.0441 0.0713 -0.05139 0.06968 -0.05521 0.08079 C -0.05903 0.0919 -0.05504 0.12176 -0.05955 0.13982 C -0.06407 0.15787 -0.07466 0.18102 -0.0823 0.18935 C -0.08993 0.19769 -0.09757 0.19005 -0.10521 0.18935 C -0.11285 0.18866 -0.1191 0.19283 -0.12813 0.18565 C -0.13716 0.17848 -0.15243 0.15533 -0.15955 0.1456 C -0.16667 0.13588 -0.16806 0.1338 -0.17084 0.12662 C -0.17362 0.11945 -0.17396 0.11065 -0.17657 0.10185 C -0.17917 0.09306 -0.17848 0.09028 -0.18664 0.07315 C -0.1948 0.05602 -0.21511 0.0213 -0.22518 -0.00115 C -0.23525 -0.02361 -0.24358 -0.04815 -0.24671 -0.06203 C -0.24983 -0.07592 -0.25782 -0.06759 -0.24375 -0.08495 C -0.22969 -0.10231 -0.17987 -0.14861 -0.16233 -0.16666 C -0.1448 -0.18472 -0.14705 -0.18842 -0.13803 -0.19352 C -0.129 -0.19861 -0.11789 -0.1956 -0.10799 -0.19722 C -0.09809 -0.19884 -0.09358 -0.19768 -0.07813 -0.20301 C -0.06268 -0.20833 -0.03646 -0.21828 -0.01528 -0.22963 C 0.0059 -0.24097 0.0375 -0.26273 0.04913 -0.27152 C 0.06076 -0.28032 0.05399 -0.28009 0.05486 -0.28287 " pathEditMode="relative" ptsTypes="aaaaaaaaaaaaaaaaaa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834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834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C 0.01527 -0.0169 0.03055 -0.03356 0.04149 -0.05139 C 0.05243 -0.06921 0.05729 -0.08796 0.06562 -0.10671 C 0.07395 -0.12546 0.09236 -0.14305 0.09149 -0.16389 C 0.09062 -0.18472 0.07152 -0.21643 0.06007 -0.23241 C 0.04861 -0.24838 0.04357 -0.25116 0.02291 -0.25903 C 0.00225 -0.2669 -0.04358 -0.27754 -0.06424 -0.28009 C -0.0849 -0.28264 -0.0842 -0.26898 -0.10139 -0.2743 C -0.11858 -0.27963 -0.15226 -0.29305 -0.16719 -0.3125 C -0.18212 -0.33194 -0.17483 -0.37153 -0.1915 -0.39051 C -0.20816 -0.40949 -0.25434 -0.4206 -0.26719 -0.42662 " pathEditMode="relative" ptsTypes="aaaaaaaaa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34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834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834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5857 C -0.00208 -0.06435 -0.00261 -0.07014 0.00139 -0.0838 C 0.00521 -0.09722 0.01545 -0.11435 0.02205 -0.14051 C 0.02864 -0.16667 0.05312 -0.21667 0.04114 -0.24121 C 0.02917 -0.26574 -0.03195 -0.27176 -0.05 -0.28681 C -0.06806 -0.30209 -0.04479 -0.32732 -0.06754 -0.33241 C -0.09011 -0.3375 -0.15035 -0.33334 -0.18646 -0.31829 C -0.2224 -0.30324 -0.25938 -0.27593 -0.28333 -0.24121 C -0.30712 -0.20648 -0.3125 -0.14306 -0.33021 -0.11042 C -0.34792 -0.07801 -0.3342 -0.06435 -0.38889 -0.04607 C -0.4434 -0.02755 -0.60608 -0.01065 -0.65747 -0.00023 C -0.70868 0.00995 -0.70295 0.01273 -0.69705 0.01551 " pathEditMode="relative" rAng="0" ptsTypes="aaaaaaaaaaaA"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0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93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9764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На правильную цифру кликни мышкой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924944"/>
            <a:ext cx="3312368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правиль-ном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ответе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ци-фра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вырастет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2996952"/>
            <a:ext cx="3312368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неправиль-ном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ответе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циф-ра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исчезнет</a:t>
            </a:r>
          </a:p>
        </p:txBody>
      </p:sp>
    </p:spTree>
    <p:custDataLst>
      <p:tags r:id="rId1"/>
    </p:custDataLst>
  </p:cSld>
  <p:clrMapOvr>
    <a:masterClrMapping/>
  </p:clrMapOvr>
  <p:transition advTm="117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738928"/>
            <a:ext cx="3384376" cy="3981620"/>
          </a:xfrm>
          <a:prstGeom prst="rect">
            <a:avLst/>
          </a:prstGeom>
        </p:spPr>
      </p:pic>
    </p:spTree>
  </p:cSld>
  <p:clrMapOvr>
    <a:masterClrMapping/>
  </p:clrMapOvr>
  <p:transition advTm="19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ес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556792"/>
            <a:ext cx="3409580" cy="3919059"/>
          </a:xfrm>
          <a:prstGeom prst="rect">
            <a:avLst/>
          </a:prstGeom>
        </p:spPr>
      </p:pic>
    </p:spTree>
  </p:cSld>
  <p:clrMapOvr>
    <a:masterClrMapping/>
  </p:clrMapOvr>
  <p:transition advTm="18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етыр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844824"/>
            <a:ext cx="3434783" cy="3816424"/>
          </a:xfrm>
          <a:prstGeom prst="rect">
            <a:avLst/>
          </a:prstGeom>
        </p:spPr>
      </p:pic>
    </p:spTree>
  </p:cSld>
  <p:clrMapOvr>
    <a:masterClrMapping/>
  </p:clrMapOvr>
  <p:transition advTm="25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73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67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39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249" decel="50000">
                                          <p:stCondLst>
                                            <p:cond delay="9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д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484784"/>
            <a:ext cx="2448272" cy="4451404"/>
          </a:xfrm>
          <a:prstGeom prst="rect">
            <a:avLst/>
          </a:prstGeom>
        </p:spPr>
      </p:pic>
    </p:spTree>
  </p:cSld>
  <p:clrMapOvr>
    <a:masterClrMapping/>
  </p:clrMapOvr>
  <p:transition advTm="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29600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Используемое оборудование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2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ем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196752"/>
            <a:ext cx="4464496" cy="4752528"/>
          </a:xfrm>
          <a:prstGeom prst="rect">
            <a:avLst/>
          </a:prstGeom>
        </p:spPr>
      </p:pic>
    </p:spTree>
  </p:cSld>
  <p:clrMapOvr>
    <a:masterClrMapping/>
  </p:clrMapOvr>
  <p:transition advTm="24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сем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248807"/>
            <a:ext cx="3841628" cy="4628465"/>
          </a:xfrm>
          <a:prstGeom prst="rect">
            <a:avLst/>
          </a:prstGeom>
        </p:spPr>
      </p:pic>
    </p:spTree>
  </p:cSld>
  <p:clrMapOvr>
    <a:masterClrMapping/>
  </p:clrMapOvr>
  <p:transition advTm="26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340768"/>
            <a:ext cx="3744416" cy="4507355"/>
          </a:xfrm>
          <a:prstGeom prst="rect">
            <a:avLst/>
          </a:prstGeom>
        </p:spPr>
      </p:pic>
    </p:spTree>
  </p:cSld>
  <p:clrMapOvr>
    <a:masterClrMapping/>
  </p:clrMapOvr>
  <p:transition advTm="26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я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268760"/>
            <a:ext cx="3657211" cy="4321280"/>
          </a:xfrm>
          <a:prstGeom prst="rect">
            <a:avLst/>
          </a:prstGeom>
        </p:spPr>
      </p:pic>
    </p:spTree>
  </p:cSld>
  <p:clrMapOvr>
    <a:masterClrMapping/>
  </p:clrMapOvr>
  <p:transition advTm="21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1500" fill="hold">
                                          <p:stCondLst>
                                            <p:cond delay="3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вя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980728"/>
            <a:ext cx="4411930" cy="5071185"/>
          </a:xfrm>
          <a:prstGeom prst="rect">
            <a:avLst/>
          </a:prstGeom>
        </p:spPr>
      </p:pic>
    </p:spTree>
  </p:cSld>
  <p:clrMapOvr>
    <a:masterClrMapping/>
  </p:clrMapOvr>
  <p:transition advTm="2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196752"/>
            <a:ext cx="3927042" cy="4513841"/>
          </a:xfrm>
          <a:prstGeom prst="rect">
            <a:avLst/>
          </a:prstGeom>
        </p:spPr>
      </p:pic>
    </p:spTree>
  </p:cSld>
  <p:clrMapOvr>
    <a:masterClrMapping/>
  </p:clrMapOvr>
  <p:transition advTm="18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7060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игра «Собери снежинки для Деда Мороза.»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3068960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игры: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учить выделять звук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ряду других звуков.</a:t>
            </a:r>
          </a:p>
          <a:p>
            <a:endParaRPr lang="ru-RU" sz="2000" dirty="0"/>
          </a:p>
        </p:txBody>
      </p:sp>
    </p:spTree>
  </p:cSld>
  <p:clrMapOvr>
    <a:masterClrMapping/>
  </p:clrMapOvr>
  <p:transition advTm="85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ded-moro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9602" y="3429000"/>
            <a:ext cx="2044453" cy="3024336"/>
          </a:xfrm>
          <a:prstGeom prst="rect">
            <a:avLst/>
          </a:prstGeom>
        </p:spPr>
      </p:pic>
      <p:pic>
        <p:nvPicPr>
          <p:cNvPr id="27" name="Рисунок 26" descr="Снежи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836712"/>
            <a:ext cx="1080120" cy="124549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55576" y="1268760"/>
            <a:ext cx="36004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Меш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653136"/>
            <a:ext cx="1872208" cy="187220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95736" y="18864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Отмечая мышкой звук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ряду других звуков, ты даришь Деду Морозу  снежинку.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1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6 0.09513 C 0.0566 0.09814 0.05851 0.10069 0.05886 0.10393 C 0.05938 0.10902 0.05434 0.12199 0.05226 0.12615 C 0.05174 0.12916 0.04931 0.1324 0.05053 0.13495 C 0.05174 0.1375 0.05504 0.13611 0.0573 0.13726 C 0.06129 0.13912 0.06511 0.14166 0.06893 0.14398 C 0.0665 0.15625 0.0599 0.1743 0.07223 0.17939 C 0.07848 0.17685 0.08403 0.17453 0.09063 0.17291 C 0.09549 0.18263 0.09323 0.18449 0.09063 0.19513 C 0.08959 0.19953 0.08716 0.20833 0.08716 0.20833 C 0.09445 0.21805 0.10105 0.21666 0.11059 0.22176 C 0.11441 0.23819 0.10174 0.24652 0.11389 0.25717 C 0.12032 0.24884 0.12344 0.24861 0.1323 0.24606 C 0.13507 0.24676 0.13959 0.2449 0.14063 0.24838 C 0.1448 0.26388 0.13421 0.27013 0.14063 0.28402 C 0.14184 0.2868 0.15851 0.29398 0.16216 0.29722 C 0.16771 0.27592 0.18125 0.29328 0.18716 0.30393 C 0.19723 0.29513 0.20018 0.29537 0.21059 0.29051 C 0.2191 0.30254 0.2283 0.30694 0.23559 0.32176 C 0.24358 0.31111 0.24775 0.31551 0.2573 0.30625 C 0.27379 0.31041 0.25886 0.30439 0.27049 0.31504 C 0.27466 0.31875 0.29011 0.31944 0.29063 0.31944 C 0.29167 0.32384 0.29289 0.32847 0.29393 0.33287 C 0.29462 0.33541 0.2974 0.33541 0.29896 0.33726 C 0.3191 0.3618 0.30521 0.34884 0.31719 0.35949 C 0.31823 0.3625 0.31962 0.36527 0.32049 0.36828 C 0.32188 0.37268 0.32396 0.38171 0.32396 0.38171 C 0.32448 0.39051 0.32553 0.39953 0.32553 0.40833 C 0.32553 0.42291 0.31007 0.42731 0.30226 0.43055 C 0.31233 0.43935 0.30521 0.43125 0.31216 0.45509 C 0.31511 0.46551 0.32119 0.47338 0.32396 0.48402 C 0.32205 0.50277 0.32119 0.51064 0.3073 0.51736 C 0.30678 0.52476 0.30921 0.53402 0.30556 0.53958 C 0.30296 0.54351 0.29393 0.53726 0.29393 0.53726 " pathEditMode="relative" ptsTypes="fffffffffffffffffffffffffffffffff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неж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76672"/>
            <a:ext cx="1368152" cy="1577628"/>
          </a:xfrm>
          <a:prstGeom prst="rect">
            <a:avLst/>
          </a:prstGeom>
        </p:spPr>
      </p:pic>
      <p:pic>
        <p:nvPicPr>
          <p:cNvPr id="4" name="Рисунок 3" descr="Меш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573016"/>
            <a:ext cx="3038450" cy="3038450"/>
          </a:xfrm>
          <a:prstGeom prst="rect">
            <a:avLst/>
          </a:prstGeom>
        </p:spPr>
      </p:pic>
    </p:spTree>
  </p:cSld>
  <p:clrMapOvr>
    <a:masterClrMapping/>
  </p:clrMapOvr>
  <p:transition advTm="29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10671 C 0.09601 0.09537 0.09271 0.09537 0.09827 0.0831 C 0.09913 0.08102 0.10018 0.07824 0.10191 0.07801 C 0.12031 0.07593 0.13906 0.07662 0.15764 0.07593 C 0.17101 0.05185 0.16059 0.07708 0.15764 0.06157 C 0.15677 0.05695 0.15781 0.05208 0.15938 0.04769 C 0.16979 0.01505 0.18108 0.0257 0.20972 0.02407 C 0.22205 0.01968 0.21754 0.01713 0.22413 0.00509 C 0.23073 -0.00694 0.23941 -0.01574 0.24757 -0.02569 C 0.26424 -0.02106 0.26875 -0.02153 0.28872 -0.02315 C 0.29375 -0.025 0.30243 -0.02778 0.30677 -0.03032 C 0.3165 -0.0368 0.32118 -0.05162 0.33195 -0.05648 C 0.33264 -0.06042 0.33195 -0.06481 0.33368 -0.06829 C 0.33472 -0.07014 0.33715 -0.06968 0.33906 -0.07037 C 0.34618 -0.07338 0.3434 -0.07199 0.35 -0.07755 C 0.35712 -0.07616 0.36459 -0.07616 0.37153 -0.07292 C 0.37361 -0.07199 0.37327 -0.06736 0.375 -0.06574 C 0.38056 -0.0618 0.38698 -0.06134 0.39306 -0.05856 C 0.41667 -0.06505 0.38959 -0.05555 0.40747 -0.06829 C 0.41198 -0.07153 0.41702 -0.07292 0.42188 -0.07546 C 0.42327 -0.08032 0.42327 -0.08449 0.42726 -0.08727 C 0.43785 -0.09444 0.44983 -0.09884 0.46146 -0.10116 C 0.46806 -0.10417 0.47101 -0.10694 0.47934 -0.10116 C 0.48316 -0.09884 0.48507 -0.09259 0.48837 -0.08935 C 0.48993 -0.08796 0.49184 -0.08796 0.49375 -0.08727 C 0.50052 -0.08055 0.5059 -0.07778 0.51354 -0.07292 C 0.52084 -0.05926 0.51389 -0.06759 0.52084 -0.07292 C 0.52344 -0.075 0.52674 -0.07477 0.52969 -0.07546 C 0.53698 -0.09491 0.5283 -0.07708 0.54045 -0.08727 C 0.55972 -0.10301 0.5382 -0.0912 0.55313 -0.10116 C 0.56094 -0.10648 0.57014 -0.10579 0.5783 -0.11088 C 0.59965 -0.12384 0.58177 -0.11829 0.60174 -0.12268 C 0.61997 -0.11968 0.63941 -0.11852 0.65729 -0.11088 C 0.65938 -0.11111 0.68229 -0.11273 0.68802 -0.11551 C 0.69601 -0.11921 0.7033 -0.12523 0.71129 -0.1294 C 0.71181 -0.13194 0.71181 -0.13495 0.71302 -0.13657 C 0.71493 -0.13912 0.72604 -0.14722 0.72917 -0.14838 C 0.73681 -0.1581 0.74618 -0.1537 0.75608 -0.16018 C 0.76893 -0.18449 0.80365 -0.1838 0.82275 -0.1838 " pathEditMode="relative" rAng="0" ptsTypes="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ш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645024"/>
            <a:ext cx="3038450" cy="3038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pic>
        <p:nvPicPr>
          <p:cNvPr id="6" name="Рисунок 5" descr="Снежи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76672"/>
            <a:ext cx="1368152" cy="1577628"/>
          </a:xfrm>
          <a:prstGeom prst="rect">
            <a:avLst/>
          </a:prstGeom>
        </p:spPr>
      </p:pic>
    </p:spTree>
  </p:cSld>
  <p:clrMapOvr>
    <a:masterClrMapping/>
  </p:clrMapOvr>
  <p:transition advTm="29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10671 C 0.09601 0.09537 0.09271 0.09537 0.09827 0.0831 C 0.09913 0.08102 0.10018 0.07824 0.10191 0.07801 C 0.12031 0.07593 0.13906 0.07662 0.15764 0.07593 C 0.17101 0.05185 0.16059 0.07708 0.15764 0.06157 C 0.15677 0.05695 0.15781 0.05208 0.15938 0.04769 C 0.16979 0.01505 0.18108 0.0257 0.20972 0.02407 C 0.22205 0.01968 0.21754 0.01713 0.22413 0.00509 C 0.23073 -0.00694 0.23941 -0.01574 0.24757 -0.02569 C 0.26424 -0.02106 0.26875 -0.02153 0.28872 -0.02315 C 0.29375 -0.025 0.30243 -0.02778 0.30677 -0.03032 C 0.3165 -0.0368 0.32118 -0.05162 0.33195 -0.05648 C 0.33264 -0.06042 0.33195 -0.06481 0.33368 -0.06829 C 0.33472 -0.07014 0.33715 -0.06968 0.33906 -0.07037 C 0.34618 -0.07338 0.3434 -0.07199 0.35 -0.07755 C 0.35712 -0.07616 0.36459 -0.07616 0.37153 -0.07292 C 0.37361 -0.07199 0.37327 -0.06736 0.375 -0.06574 C 0.38056 -0.0618 0.38698 -0.06134 0.39306 -0.05856 C 0.41667 -0.06505 0.38959 -0.05555 0.40747 -0.06829 C 0.41198 -0.07153 0.41702 -0.07292 0.42188 -0.07546 C 0.42327 -0.08032 0.42327 -0.08449 0.42726 -0.08727 C 0.43785 -0.09444 0.44983 -0.09884 0.46146 -0.10116 C 0.46806 -0.10417 0.47101 -0.10694 0.47934 -0.10116 C 0.48316 -0.09884 0.48507 -0.09259 0.48837 -0.08935 C 0.48993 -0.08796 0.49184 -0.08796 0.49375 -0.08727 C 0.50052 -0.08055 0.5059 -0.07778 0.51354 -0.07292 C 0.52084 -0.05926 0.51389 -0.06759 0.52084 -0.07292 C 0.52344 -0.075 0.52674 -0.07477 0.52969 -0.07546 C 0.53698 -0.09491 0.5283 -0.07708 0.54045 -0.08727 C 0.55972 -0.10301 0.5382 -0.0912 0.55313 -0.10116 C 0.56094 -0.10648 0.57014 -0.10579 0.5783 -0.11088 C 0.59965 -0.12384 0.58177 -0.11829 0.60174 -0.12268 C 0.61997 -0.11968 0.63941 -0.11852 0.65729 -0.11088 C 0.65938 -0.11111 0.68229 -0.11273 0.68802 -0.11551 C 0.69601 -0.11921 0.7033 -0.12523 0.71129 -0.1294 C 0.71181 -0.13194 0.71181 -0.13495 0.71302 -0.13657 C 0.71493 -0.13912 0.72604 -0.14722 0.72917 -0.14838 C 0.73681 -0.1581 0.74618 -0.1537 0.75608 -0.16018 C 0.76893 -0.18449 0.80365 -0.1838 0.82275 -0.1838 " pathEditMode="relative" rAng="0" ptsTypes="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0" y="1196752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Игрушки (предметные) картинки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1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4664"/>
            <a:ext cx="288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неж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711071"/>
            <a:ext cx="1440160" cy="1660660"/>
          </a:xfrm>
          <a:prstGeom prst="rect">
            <a:avLst/>
          </a:prstGeom>
        </p:spPr>
      </p:pic>
      <p:pic>
        <p:nvPicPr>
          <p:cNvPr id="6" name="Рисунок 5" descr="Меш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645024"/>
            <a:ext cx="3038450" cy="3038450"/>
          </a:xfrm>
          <a:prstGeom prst="rect">
            <a:avLst/>
          </a:prstGeom>
        </p:spPr>
      </p:pic>
    </p:spTree>
  </p:cSld>
  <p:clrMapOvr>
    <a:masterClrMapping/>
  </p:clrMapOvr>
  <p:transition advTm="24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67 0.12847 C 0.09045 0.12778 0.0934 0.12754 0.096 0.12639 C 0.09826 0.12546 0.10052 0.12037 0.1026 0.12199 C 0.10503 0.12384 0.10382 0.1294 0.10434 0.1331 C 0.10243 0.14004 0.09948 0.14352 0.09774 0.15069 C 0.10816 0.15555 0.13246 0.14282 0.12274 0.1618 C 0.12222 0.16713 0.11979 0.17245 0.121 0.17754 C 0.1217 0.18055 0.12517 0.18102 0.1276 0.18194 C 0.13368 0.18403 0.13993 0.18495 0.146 0.18634 C 0.15399 0.21319 0.14375 0.20555 0.17274 0.20856 C 0.1743 0.21088 0.17708 0.21227 0.1776 0.21528 C 0.18125 0.24051 0.17083 0.22222 0.17934 0.23958 C 0.18298 0.24676 0.19774 0.24861 0.19774 0.24861 C 0.2 0.25 0.2026 0.25069 0.20434 0.25301 C 0.20868 0.25879 0.20416 0.2706 0.20764 0.27754 C 0.2092 0.28079 0.21319 0.27893 0.21597 0.27963 C 0.23038 0.27129 0.2401 0.26551 0.246 0.28866 C 0.24739 0.30393 0.2467 0.31134 0.25434 0.32199 C 0.26979 0.32014 0.2835 0.31713 0.29774 0.32639 C 0.31406 0.32384 0.31545 0.32129 0.33107 0.32639 C 0.3368 0.33449 0.33819 0.34375 0.3427 0.35301 C 0.34548 0.36875 0.34982 0.36273 0.36093 0.36643 C 0.37326 0.3706 0.38489 0.37292 0.39774 0.37523 C 0.40764 0.37986 0.41354 0.38565 0.41927 0.39745 C 0.42031 0.42523 0.41562 0.44491 0.43264 0.45972 C 0.43611 0.47315 0.44809 0.47569 0.45764 0.47754 C 0.46475 0.4868 0.46545 0.49884 0.47274 0.50856 C 0.47326 0.51227 0.47326 0.5162 0.4743 0.51967 C 0.475 0.52222 0.47968 0.52639 0.4776 0.52639 C 0.4743 0.52639 0.46927 0.51967 0.46927 0.51967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92696"/>
            <a:ext cx="288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нежи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980728"/>
            <a:ext cx="1296144" cy="1494594"/>
          </a:xfrm>
          <a:prstGeom prst="rect">
            <a:avLst/>
          </a:prstGeom>
        </p:spPr>
      </p:pic>
      <p:pic>
        <p:nvPicPr>
          <p:cNvPr id="6" name="Рисунок 5" descr="Меш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645024"/>
            <a:ext cx="3038450" cy="3038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1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3.61111E-6 0.58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92696"/>
            <a:ext cx="288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нежи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052736"/>
            <a:ext cx="1224136" cy="1411562"/>
          </a:xfrm>
          <a:prstGeom prst="rect">
            <a:avLst/>
          </a:prstGeom>
        </p:spPr>
      </p:pic>
      <p:pic>
        <p:nvPicPr>
          <p:cNvPr id="6" name="Рисунок 5" descr="Меш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645024"/>
            <a:ext cx="3038450" cy="3038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7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764704"/>
            <a:ext cx="288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неж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24744"/>
            <a:ext cx="1124043" cy="1296144"/>
          </a:xfrm>
          <a:prstGeom prst="rect">
            <a:avLst/>
          </a:prstGeom>
        </p:spPr>
      </p:pic>
      <p:pic>
        <p:nvPicPr>
          <p:cNvPr id="6" name="Рисунок 5" descr="Меш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645024"/>
            <a:ext cx="3038450" cy="3038450"/>
          </a:xfrm>
          <a:prstGeom prst="rect">
            <a:avLst/>
          </a:prstGeom>
        </p:spPr>
      </p:pic>
    </p:spTree>
  </p:cSld>
  <p:clrMapOvr>
    <a:masterClrMapping/>
  </p:clrMapOvr>
  <p:transition advTm="38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0.11551 L 0.01389 0.11551 L 0.01389 0.16343 L 0.04983 0.16343 L 0.04983 0.21135 L 0.08576 0.21135 L 0.08576 0.25926 L 0.1217 0.25926 L 0.1217 0.30718 L 0.15764 0.30718 L 0.15764 0.3551 L 0.19358 0.3551 L 0.19358 0.40301 L 0.22951 0.40301 L 0.22951 0.45093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ш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645024"/>
            <a:ext cx="3038450" cy="3038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288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нежин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908720"/>
            <a:ext cx="1008112" cy="11624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4 0.00278 C 0.09635 -0.0037 0.06059 0.00625 0.09548 0.00278 C 0.09896 0.00255 0.10208 -0.00023 0.10538 -0.00162 C 0.11319 -0.01667 0.10833 -0.01644 0.11701 -0.01273 C 0.12378 -0.0037 0.13021 0.00556 0.13541 0.0162 C 0.13993 0.01389 0.14514 0.01343 0.14878 0.00949 C 0.16076 -0.0037 0.1467 0.00324 0.16041 -0.00162 C 0.17517 0.00324 0.17396 0.00208 0.18211 0.0162 C 0.18993 0.00579 0.19114 -0.00208 0.20208 -0.00602 C 0.21302 0.00278 0.22465 0.00995 0.23541 0.01852 C 0.24305 0.02477 0.24687 0.03449 0.25538 0.03843 C 0.25642 0.04074 0.25677 0.04421 0.25868 0.04514 C 0.26371 0.04745 0.26788 0.03958 0.27048 0.03611 C 0.27326 0.03773 0.27621 0.03889 0.27882 0.04074 C 0.28055 0.0419 0.28298 0.04745 0.28368 0.04514 C 0.2901 0.02315 0.27899 0.01505 0.29548 0.00069 C 0.296 -0.00162 0.29548 -0.00486 0.29705 -0.00602 C 0.29896 -0.00718 0.30625 3.7037E-7 0.30711 0.00069 C 0.31284 0.02338 0.30711 0.01875 0.31875 0.02292 C 0.33229 0.00486 0.32413 0.0088 0.34375 0.01181 C 0.36111 0.01898 0.33767 0.0081 0.35208 0.01852 C 0.36267 0.02616 0.37118 0.03032 0.38211 0.03403 C 0.38593 0.03102 0.39027 0.0287 0.39375 0.025 C 0.40659 0.01111 0.39184 0.01944 0.40382 0.01389 C 0.40816 0.01458 0.41284 0.01389 0.41701 0.0162 C 0.41892 0.01713 0.41857 0.02245 0.42048 0.02292 C 0.42239 0.02338 0.42361 0.01991 0.42534 0.01852 C 0.43663 0.00972 0.44236 -0.00532 0.45382 -0.01273 C 0.45659 -0.01042 0.45937 -0.0081 0.46215 -0.00602 C 0.46771 -0.00208 0.47882 0.00509 0.47882 0.00509 C 0.48177 0.01782 0.47812 0.00671 0.48715 0.01852 C 0.49896 0.03403 0.48107 0.01643 0.49548 0.02963 C 0.49843 0.0375 0.50017 0.04468 0.50382 0.05185 C 0.50607 0.06435 0.51545 0.08727 0.51545 0.08727 C 0.51354 0.12083 0.50989 0.12106 0.52708 0.13843 C 0.51875 0.13981 0.51007 0.13935 0.50208 0.14282 C 0.47916 0.15255 0.51406 0.16435 0.51545 0.16505 C 0.53559 0.17477 0.55885 0.17731 0.58038 0.18056 C 0.58472 0.18264 0.59461 0.17917 0.59375 0.18518 C 0.59288 0.19051 0.58715 0.1912 0.58368 0.19398 C 0.56771 0.20648 0.5467 0.20625 0.52882 0.21181 C 0.52118 0.22153 0.51805 0.21227 0.52378 0.22731 C 0.521 0.22963 0.51753 0.23079 0.51545 0.23403 C 0.50677 0.24745 0.5276 0.26134 0.53368 0.26505 C 0.53628 0.26667 0.53923 0.26667 0.54201 0.26736 C 0.54149 0.27176 0.54201 0.27662 0.54045 0.28056 C 0.53958 0.28264 0.5368 0.28148 0.53541 0.28287 C 0.53385 0.28449 0.53316 0.28727 0.53211 0.28958 C 0.53385 0.29699 0.53455 0.30486 0.53715 0.31181 C 0.53802 0.31412 0.5408 0.31412 0.54201 0.3162 C 0.54305 0.31806 0.54323 0.3206 0.54375 0.32292 C 0.54288 0.33032 0.54444 0.33981 0.54045 0.34514 C 0.53732 0.34931 0.53246 0.35069 0.52882 0.35393 C 0.5283 0.35625 0.52639 0.35856 0.52708 0.36065 C 0.52777 0.36273 0.53055 0.36181 0.53211 0.36296 C 0.53385 0.36412 0.53541 0.36597 0.53715 0.36736 C 0.53854 0.3875 0.53611 0.41296 0.54201 0.43171 C 0.5559 0.47593 0.5592 0.48148 0.57708 0.525 C 0.57986 0.54653 0.57812 0.56991 0.58541 0.58958 C 0.58333 0.60046 0.58593 0.59838 0.57882 0.59838 " pathEditMode="relative" ptsTypes="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764704"/>
            <a:ext cx="288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неж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124744"/>
            <a:ext cx="1008112" cy="1162462"/>
          </a:xfrm>
          <a:prstGeom prst="rect">
            <a:avLst/>
          </a:prstGeom>
        </p:spPr>
      </p:pic>
      <p:pic>
        <p:nvPicPr>
          <p:cNvPr id="6" name="Рисунок 5" descr="Меш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645024"/>
            <a:ext cx="3038450" cy="3038450"/>
          </a:xfrm>
          <a:prstGeom prst="rect">
            <a:avLst/>
          </a:prstGeom>
        </p:spPr>
      </p:pic>
    </p:spTree>
  </p:cSld>
  <p:clrMapOvr>
    <a:masterClrMapping/>
  </p:clrMapOvr>
  <p:transition advTm="22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764704"/>
            <a:ext cx="288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неж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124745"/>
            <a:ext cx="1008112" cy="1162463"/>
          </a:xfrm>
          <a:prstGeom prst="rect">
            <a:avLst/>
          </a:prstGeom>
        </p:spPr>
      </p:pic>
      <p:pic>
        <p:nvPicPr>
          <p:cNvPr id="6" name="Рисунок 5" descr="Меш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645024"/>
            <a:ext cx="3038450" cy="3038450"/>
          </a:xfrm>
          <a:prstGeom prst="rect">
            <a:avLst/>
          </a:prstGeom>
        </p:spPr>
      </p:pic>
    </p:spTree>
  </p:cSld>
  <p:clrMapOvr>
    <a:masterClrMapping/>
  </p:clrMapOvr>
  <p:transition advTm="41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92696"/>
            <a:ext cx="360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неж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052736"/>
            <a:ext cx="1008112" cy="1162462"/>
          </a:xfrm>
          <a:prstGeom prst="rect">
            <a:avLst/>
          </a:prstGeom>
        </p:spPr>
      </p:pic>
      <p:pic>
        <p:nvPicPr>
          <p:cNvPr id="6" name="Рисунок 5" descr="Меш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645024"/>
            <a:ext cx="3038450" cy="3038450"/>
          </a:xfrm>
          <a:prstGeom prst="rect">
            <a:avLst/>
          </a:prstGeom>
        </p:spPr>
      </p:pic>
    </p:spTree>
  </p:cSld>
  <p:clrMapOvr>
    <a:masterClrMapping/>
  </p:clrMapOvr>
  <p:transition advTm="27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-0.00486 C 0.07621 -0.01504 0.08507 0.00463 0.09601 -0.00925 C 0.09757 -0.00856 0.0993 -0.0081 0.10087 -0.00717 C 0.1026 -0.00601 0.10399 -0.00138 0.1059 -0.00254 C 0.10799 -0.00393 0.10677 -0.00879 0.10764 -0.01157 C 0.10851 -0.01412 0.1099 -0.01597 0.11094 -0.01828 C 0.1276 0.00394 0.10191 -0.0287 0.1243 -0.00717 C 0.12587 -0.00555 0.12604 -0.00208 0.1276 -0.00046 C 0.13108 0.00325 0.13542 0.00556 0.13924 0.00857 C 0.14201 0.00787 0.14479 0.00579 0.14757 0.00625 C 0.15972 0.00787 0.15295 0.01667 0.1592 0.00394 C 0.16146 -0.00717 0.16233 -0.01574 0.17257 -0.01157 C 0.1743 -0.01018 0.17621 -0.00902 0.1776 -0.00717 C 0.18003 -0.00393 0.18073 0.00325 0.1842 0.00394 C 0.18993 0.0051 0.20087 -0.00254 0.20087 -0.00254 C 0.2026 -0.00185 0.20451 -0.00185 0.2059 -0.00046 C 0.20851 0.00209 0.20955 0.00764 0.21267 0.00857 C 0.21615 0.0095 0.22257 0.00394 0.22257 0.00394 C 0.23628 0.00764 0.23576 0.00232 0.24757 -0.00486 C 0.25295 -0.00833 0.26424 -0.01365 0.26424 -0.01365 C 0.27014 -0.02199 0.27639 -0.02083 0.2842 -0.01828 C 0.28594 -0.00925 0.28733 -0.00023 0.28924 0.00857 C 0.28993 0.01158 0.28958 0.01505 0.29097 0.01737 C 0.29167 0.01875 0.30243 0.02176 0.3026 0.02176 C 0.30538 0.02547 0.30781 0.02963 0.31094 0.03287 C 0.32917 0.05186 0.30903 0.02593 0.32101 0.0419 C 0.32326 0.04931 0.3217 0.06482 0.3276 0.06412 C 0.35538 0.06065 0.33993 0.06227 0.3743 0.0595 C 0.37621 0.05996 0.38507 0.06204 0.38767 0.06412 C 0.39184 0.06737 0.3993 0.07524 0.3993 0.07524 C 0.42691 0.07292 0.43368 0.08264 0.42587 0.05301 C 0.42517 0.05047 0.42812 0.05741 0.42934 0.0595 C 0.47205 0.05811 0.48802 0.05116 0.52257 0.06181 C 0.51458 0.06875 0.51354 0.0794 0.51927 0.09075 C 0.52274 0.09769 0.5309 0.11065 0.5309 0.11065 C 0.53142 0.11297 0.53316 0.11505 0.53264 0.11737 C 0.5309 0.12385 0.5243 0.13519 0.5243 0.13519 C 0.52222 0.14584 0.51979 0.15394 0.5243 0.16621 C 0.52604 0.17107 0.5342 0.17524 0.5342 0.17524 C 0.53472 0.17825 0.5368 0.18125 0.53594 0.18403 C 0.53524 0.18635 0.53229 0.18496 0.5309 0.18635 C 0.52413 0.19329 0.51562 0.20348 0.51094 0.21297 C 0.51371 0.21598 0.51823 0.21713 0.51927 0.22176 C 0.52187 0.23334 0.51042 0.24329 0.50434 0.2463 C 0.50035 0.25325 0.49722 0.26019 0.49253 0.26621 C 0.49479 0.27362 0.49618 0.28149 0.4993 0.28843 C 0.50035 0.29075 0.50312 0.29075 0.50434 0.29283 C 0.50538 0.29468 0.50486 0.29769 0.5059 0.29954 C 0.50937 0.30672 0.51076 0.30625 0.51597 0.30857 C 0.5217 0.33172 0.51354 0.35209 0.51267 0.37524 C 0.51215 0.38774 0.51267 0.40047 0.51267 0.41297 " pathEditMode="relative" ptsTypes="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ющий Дед Моро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276872"/>
            <a:ext cx="3024336" cy="4032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Мультимедийная игра-раскраска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«Помоги Деду Морозу обвести по пунктирам  ёлочку». (При этом произносится звук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штрих ел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2276872"/>
            <a:ext cx="3498149" cy="4032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134076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игры: развитие мелкой моторики,</a:t>
            </a:r>
            <a:r>
              <a:rPr lang="ru-RU" sz="2400" i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закрепление  правильного произнесения звука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 descr="штрих елка - по точкам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276872"/>
            <a:ext cx="3498149" cy="4032448"/>
          </a:xfrm>
          <a:prstGeom prst="rect">
            <a:avLst/>
          </a:prstGeom>
        </p:spPr>
      </p:pic>
      <p:pic>
        <p:nvPicPr>
          <p:cNvPr id="10" name="долгая ЛЛЛЛЛ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6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99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Дед Мороз в гостях в детском саду  </a:t>
            </a:r>
          </a:p>
        </p:txBody>
      </p:sp>
      <p:pic>
        <p:nvPicPr>
          <p:cNvPr id="4" name="Рисунок 3" descr="Дед Мороз возле детского са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4520158" cy="3016149"/>
          </a:xfrm>
          <a:prstGeom prst="rect">
            <a:avLst/>
          </a:prstGeom>
        </p:spPr>
      </p:pic>
      <p:pic>
        <p:nvPicPr>
          <p:cNvPr id="5" name="Рисунок 4" descr="Меш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573016"/>
            <a:ext cx="3038450" cy="3038450"/>
          </a:xfrm>
          <a:prstGeom prst="rect">
            <a:avLst/>
          </a:prstGeom>
        </p:spPr>
      </p:pic>
      <p:pic>
        <p:nvPicPr>
          <p:cNvPr id="8" name="Рисунок 7" descr="Но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3933056"/>
            <a:ext cx="1619250" cy="1905000"/>
          </a:xfrm>
          <a:prstGeom prst="rect">
            <a:avLst/>
          </a:prstGeom>
        </p:spPr>
      </p:pic>
      <p:pic>
        <p:nvPicPr>
          <p:cNvPr id="7" name="Рисунок 6" descr="пингви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509120"/>
            <a:ext cx="1440160" cy="2050050"/>
          </a:xfrm>
          <a:prstGeom prst="rect">
            <a:avLst/>
          </a:prstGeom>
        </p:spPr>
      </p:pic>
    </p:spTree>
  </p:cSld>
  <p:clrMapOvr>
    <a:masterClrMapping/>
  </p:clrMapOvr>
  <p:transition advTm="19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C -0.00174 -0.00139 -0.00434 -0.00186 -0.00504 -0.0044 C -0.00573 -0.00649 -0.004 -0.0088 -0.00348 -0.01112 C -0.00052 -0.02292 0.01007 -0.0294 0.01666 -0.03774 C 0.01996 -0.05672 0.01579 -0.07315 0.01163 -0.09098 C 0.01319 -0.10556 0.01736 -0.12061 0.02326 -0.13334 C 0.02569 -0.13889 0.03159 -0.14885 0.03159 -0.14885 C 0.0335 -0.15602 0.03645 -0.16135 0.03819 -0.16875 C 0.03871 -0.18727 0.03802 -0.20602 0.03993 -0.22431 C 0.04201 -0.24491 0.07343 -0.25394 0.08663 -0.25996 C 0.09184 -0.2669 0.09236 -0.27223 0.09826 -0.27778 C 0.10277 -0.28658 0.10243 -0.297 0.10833 -0.3044 C 0.1092 -0.31713 0.11198 -0.35186 0.12152 -0.36204 C 0.12291 -0.36343 0.125 -0.3632 0.12656 -0.36436 C 0.13889 -0.37338 0.14722 -0.3838 0.15156 -0.40209 C 0.15156 -0.40255 0.15312 -0.44445 0.14652 -0.45325 " pathEditMode="relative" ptsTypes="fffffffffffffff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-0.00254 L 0.32101 -0.0025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Игрушка  (картинка) Дедушка Мороз</a:t>
            </a:r>
          </a:p>
        </p:txBody>
      </p:sp>
      <p:pic>
        <p:nvPicPr>
          <p:cNvPr id="7" name="Рисунок 6" descr="ded-moro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700808"/>
            <a:ext cx="2664296" cy="3941266"/>
          </a:xfrm>
          <a:prstGeom prst="rect">
            <a:avLst/>
          </a:prstGeom>
        </p:spPr>
      </p:pic>
    </p:spTree>
  </p:cSld>
  <p:clrMapOvr>
    <a:masterClrMapping/>
  </p:clrMapOvr>
  <p:transition advTm="58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Помоги Деду Морозу отправить помощника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забытыми игрушками в лес.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ингв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453" y="2708920"/>
            <a:ext cx="2175181" cy="3096344"/>
          </a:xfrm>
          <a:prstGeom prst="rect">
            <a:avLst/>
          </a:prstGeom>
        </p:spPr>
      </p:pic>
      <p:pic>
        <p:nvPicPr>
          <p:cNvPr id="6" name="Рисунок 5" descr="Зимной ле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708920"/>
            <a:ext cx="4117519" cy="3084165"/>
          </a:xfrm>
          <a:prstGeom prst="rect">
            <a:avLst/>
          </a:prstGeom>
        </p:spPr>
      </p:pic>
      <p:pic>
        <p:nvPicPr>
          <p:cNvPr id="7" name="вью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5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53402 -0.005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-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Зайди в ледяную избушку.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48680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пингвинёнку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Лоло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выбрать забытые  Дедом Морозом игрушки.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б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16831"/>
            <a:ext cx="7176798" cy="4472863"/>
          </a:xfrm>
          <a:prstGeom prst="rect">
            <a:avLst/>
          </a:prstGeom>
        </p:spPr>
      </p:pic>
    </p:spTree>
  </p:cSld>
  <p:clrMapOvr>
    <a:masterClrMapping/>
  </p:clrMapOvr>
  <p:transition advTm="9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060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мультимедийная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игра «Собери подарки для детей.»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3068960"/>
            <a:ext cx="5760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игры: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Тренировать память и внимание детей, закреплять счет в пределах пяти, развивать словарный запас детей.</a:t>
            </a:r>
          </a:p>
          <a:p>
            <a:endParaRPr lang="ru-RU" sz="2000" dirty="0"/>
          </a:p>
        </p:txBody>
      </p:sp>
    </p:spTree>
  </p:cSld>
  <p:clrMapOvr>
    <a:masterClrMapping/>
  </p:clrMapOvr>
  <p:transition advTm="81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Кликни мышкой по  игрушке.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49289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Забытая игрушка опустится в мешок Деда Мороза.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9289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Игрушка не из числа подарков улетит в лес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втомобил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620688"/>
            <a:ext cx="1269635" cy="863352"/>
          </a:xfrm>
          <a:prstGeom prst="rect">
            <a:avLst/>
          </a:prstGeom>
        </p:spPr>
      </p:pic>
      <p:pic>
        <p:nvPicPr>
          <p:cNvPr id="5" name="Рисунок 4" descr="вертолё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5633864"/>
            <a:ext cx="1800199" cy="1224136"/>
          </a:xfrm>
          <a:prstGeom prst="rect">
            <a:avLst/>
          </a:prstGeom>
        </p:spPr>
      </p:pic>
      <p:pic>
        <p:nvPicPr>
          <p:cNvPr id="6" name="Рисунок 5" descr="paroxo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2924944"/>
            <a:ext cx="1525841" cy="1479035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4293096"/>
            <a:ext cx="1316732" cy="1426460"/>
          </a:xfrm>
          <a:prstGeom prst="rect">
            <a:avLst/>
          </a:prstGeom>
        </p:spPr>
      </p:pic>
      <p:pic>
        <p:nvPicPr>
          <p:cNvPr id="8" name="Рисунок 7" descr="пирамидка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68344" y="3717032"/>
            <a:ext cx="971550" cy="971550"/>
          </a:xfrm>
          <a:prstGeom prst="rect">
            <a:avLst/>
          </a:prstGeom>
        </p:spPr>
      </p:pic>
      <p:pic>
        <p:nvPicPr>
          <p:cNvPr id="9" name="Рисунок 8" descr="2949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27784" y="548680"/>
            <a:ext cx="1338064" cy="1338064"/>
          </a:xfrm>
          <a:prstGeom prst="rect">
            <a:avLst/>
          </a:prstGeom>
        </p:spPr>
      </p:pic>
      <p:pic>
        <p:nvPicPr>
          <p:cNvPr id="10" name="Рисунок 9" descr="2560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27984" y="5157192"/>
            <a:ext cx="1306286" cy="1306286"/>
          </a:xfrm>
          <a:prstGeom prst="rect">
            <a:avLst/>
          </a:prstGeom>
        </p:spPr>
      </p:pic>
      <p:pic>
        <p:nvPicPr>
          <p:cNvPr id="12" name="Рисунок 11" descr="3397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96136" y="2780928"/>
            <a:ext cx="1263000" cy="1263000"/>
          </a:xfrm>
          <a:prstGeom prst="rect">
            <a:avLst/>
          </a:prstGeom>
        </p:spPr>
      </p:pic>
      <p:pic>
        <p:nvPicPr>
          <p:cNvPr id="14" name="Рисунок 13" descr="ест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31840" y="2564904"/>
            <a:ext cx="1163960" cy="1163960"/>
          </a:xfrm>
          <a:prstGeom prst="rect">
            <a:avLst/>
          </a:prstGeom>
        </p:spPr>
      </p:pic>
      <p:pic>
        <p:nvPicPr>
          <p:cNvPr id="15" name="Рисунок 14" descr="Мешок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4941168"/>
            <a:ext cx="1916832" cy="1916832"/>
          </a:xfrm>
          <a:prstGeom prst="rect">
            <a:avLst/>
          </a:prstGeom>
        </p:spPr>
      </p:pic>
      <p:pic>
        <p:nvPicPr>
          <p:cNvPr id="24" name="Рисунок 23" descr="Зимной лес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19721" y="0"/>
            <a:ext cx="3424279" cy="2564904"/>
          </a:xfrm>
          <a:prstGeom prst="rect">
            <a:avLst/>
          </a:prstGeom>
        </p:spPr>
      </p:pic>
      <p:pic>
        <p:nvPicPr>
          <p:cNvPr id="35" name="вью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611560" y="188640"/>
            <a:ext cx="304800" cy="304800"/>
          </a:xfrm>
          <a:prstGeom prst="rect">
            <a:avLst/>
          </a:prstGeom>
        </p:spPr>
      </p:pic>
      <p:pic>
        <p:nvPicPr>
          <p:cNvPr id="36" name="Звук вертолет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 cstate="print"/>
          <a:stretch>
            <a:fillRect/>
          </a:stretch>
        </p:blipFill>
        <p:spPr>
          <a:xfrm>
            <a:off x="2411760" y="188640"/>
            <a:ext cx="304800" cy="304800"/>
          </a:xfrm>
          <a:prstGeom prst="rect">
            <a:avLst/>
          </a:prstGeom>
        </p:spPr>
      </p:pic>
      <p:pic>
        <p:nvPicPr>
          <p:cNvPr id="37" name="zvuk_dvigatelya__mashiny1! (mp3cut.ru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8" name="Гудок пароход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9" name="Рев медведя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2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7.40741E-6 C -0.01719 -0.02246 -0.03438 -0.04491 -0.04289 -0.05695 C -0.0514 -0.06899 -0.06529 -0.06366 -0.0514 -0.07223 C -0.03751 -0.08079 0.0085 -0.10255 0.0401 -0.10857 C 0.07169 -0.11459 0.11145 -0.09746 0.13853 -0.10857 C 0.16562 -0.11968 0.14912 -0.15718 0.20294 -0.17524 C 0.25676 -0.19329 0.4184 -0.21019 0.46145 -0.21714 " pathEditMode="relative" ptsTypes="aaaaa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8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184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95 -0.09931 C 0.04878 -0.10834 0.04861 -0.11713 0.04461 -0.13171 C 0.04062 -0.1463 0.03507 -0.175 0.02465 -0.18681 C 0.01423 -0.19861 0.00243 -0.1963 -0.01823 -0.20209 C -0.03889 -0.20787 -0.06823 -0.21482 -0.09966 -0.22107 C -0.13108 -0.22732 -0.17969 -0.21713 -0.20677 -0.24028 C -0.23386 -0.26343 -0.25365 -0.32384 -0.2625 -0.36019 C -0.27153 -0.39653 -0.25434 -0.43449 -0.25955 -0.45926 C -0.26476 -0.48403 -0.27917 -0.49051 -0.29393 -0.5088 C -0.30868 -0.52709 -0.32743 -0.55509 -0.34809 -0.56968 C -0.36875 -0.58426 -0.40087 -0.58912 -0.41823 -0.5963 C -0.43559 -0.60347 -0.44028 -0.60857 -0.45243 -0.61343 C -0.46459 -0.61829 -0.47743 -0.62315 -0.49098 -0.625 C -0.50452 -0.62685 -0.50608 -0.62384 -0.53386 -0.625 C -0.56164 -0.62616 -0.62882 -0.63496 -0.65816 -0.63264 C -0.6875 -0.63033 -0.69775 -0.61783 -0.70955 -0.61158 C -0.72136 -0.60533 -0.72066 -0.60625 -0.72952 -0.59445 C -0.73837 -0.58264 -0.75278 -0.55579 -0.7625 -0.54121 C -0.77223 -0.52662 -0.78368 -0.51945 -0.7882 -0.50695 C -0.79271 -0.49445 -0.78872 -0.47894 -0.78959 -0.4669 C -0.79046 -0.45486 -0.79341 -0.44931 -0.79393 -0.43449 C -0.79445 -0.41968 -0.79306 -0.39283 -0.79254 -0.37732 C -0.79202 -0.36181 -0.79341 -0.35834 -0.79098 -0.34121 C -0.78855 -0.32408 -0.78247 -0.29491 -0.77813 -0.27454 C -0.77379 -0.25417 -0.77101 -0.23796 -0.76528 -0.21921 C -0.75955 -0.20046 -0.75052 -0.18009 -0.74393 -0.16204 C -0.73733 -0.14398 -0.72796 -0.12361 -0.72535 -0.11065 C -0.72275 -0.09769 -0.72726 -0.09167 -0.72813 -0.08403 C -0.729 -0.07639 -0.73039 -0.07732 -0.73108 -0.06505 C -0.73177 -0.05278 -0.73212 -0.03125 -0.73247 -0.00972 " pathEditMode="relative" ptsTypes="aaaaaaaaaaaaaaaaaaaaaaaaaaaa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93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114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26736 -0.65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32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18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298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7.40741E-7 C 0.01041 -0.02662 0.021 -0.05324 0.01145 -0.0706 C 0.0019 -0.08796 -0.0323 -0.10023 -0.05712 -0.10486 C -0.08195 -0.10949 -0.1165 -0.09954 -0.13716 -0.09907 C -0.15782 -0.09861 -0.1533 -0.08889 -0.18143 -0.10278 C -0.20955 -0.11667 -0.27865 -0.15625 -0.30574 -0.18287 C -0.33282 -0.20949 -0.31216 -0.24653 -0.34428 -0.26296 C -0.37639 -0.2794 -0.46528 -0.28194 -0.49862 -0.28194 C -0.53195 -0.28194 -0.52258 -0.26713 -0.54428 -0.26296 C -0.56598 -0.2588 -0.61112 -0.25741 -0.62865 -0.25718 C -0.64619 -0.25694 -0.6349 -0.26505 -0.65001 -0.26088 C -0.66511 -0.25671 -0.70521 -0.24676 -0.71997 -0.23241 C -0.73473 -0.21805 -0.73039 -0.19236 -0.73855 -0.17523 C -0.74671 -0.1581 -0.76337 -0.14398 -0.76858 -0.12963 C -0.77379 -0.11528 -0.7691 -0.10185 -0.76997 -0.08958 C -0.77084 -0.07731 -0.77327 -0.12384 -0.77431 -0.05532 C -0.77535 0.0132 -0.77466 0.26065 -0.7757 0.32199 C -0.77674 0.38333 -0.77952 0.31389 -0.78004 0.31227 " pathEditMode="relative" ptsTypes="aaaaaaaaaaaaaaaa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298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5.18519E-6 L 0.02362 0.73496 " pathEditMode="relative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35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656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45451 -0.00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18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84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4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840"/>
                            </p:stCondLst>
                            <p:childTnLst>
                              <p:par>
                                <p:cTn id="4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84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23628 0.13658 " pathEditMode="relative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7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Спасибо заботливому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Лоло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34076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Лоло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не большой, 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26876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…..маленький.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220486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Он не злой, 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2160" y="220486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……добрый.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068960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Крылья у него не короткие, 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342900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………длинные.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437112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Глаза-угольки у него не закрыты, 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494116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………открыты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558924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 встрече с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ребятиш-ками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Лоло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не сердится, 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4088" y="580526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……….радуется.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560" y="47667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Подбор   слов-антонимов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пингв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484784"/>
            <a:ext cx="3252589" cy="4630020"/>
          </a:xfrm>
          <a:prstGeom prst="rect">
            <a:avLst/>
          </a:prstGeom>
        </p:spPr>
      </p:pic>
    </p:spTree>
  </p:cSld>
  <p:clrMapOvr>
    <a:masterClrMapping/>
  </p:clrMapOvr>
  <p:transition advTm="348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0CF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0CF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1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1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1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1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1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1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1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1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1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1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1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8784976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Итог занятия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aroxo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052736"/>
            <a:ext cx="5189016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42930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. . . . . 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Картинка «Мешок деда Мороза»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еш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564904"/>
            <a:ext cx="3024336" cy="3024336"/>
          </a:xfrm>
          <a:prstGeom prst="rect">
            <a:avLst/>
          </a:prstGeom>
        </p:spPr>
      </p:pic>
    </p:spTree>
  </p:cSld>
  <p:clrMapOvr>
    <a:masterClrMapping/>
  </p:clrMapOvr>
  <p:transition advTm="41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Игрушка (картинка) «Снежинки»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нежи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936104" cy="1079431"/>
          </a:xfrm>
          <a:prstGeom prst="rect">
            <a:avLst/>
          </a:prstGeom>
        </p:spPr>
      </p:pic>
      <p:pic>
        <p:nvPicPr>
          <p:cNvPr id="5" name="Рисунок 4" descr="Снежи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276872"/>
            <a:ext cx="936104" cy="1079431"/>
          </a:xfrm>
          <a:prstGeom prst="rect">
            <a:avLst/>
          </a:prstGeom>
        </p:spPr>
      </p:pic>
      <p:pic>
        <p:nvPicPr>
          <p:cNvPr id="7" name="Рисунок 6" descr="Снежи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700808"/>
            <a:ext cx="936104" cy="1079431"/>
          </a:xfrm>
          <a:prstGeom prst="rect">
            <a:avLst/>
          </a:prstGeom>
        </p:spPr>
      </p:pic>
      <p:pic>
        <p:nvPicPr>
          <p:cNvPr id="8" name="Рисунок 7" descr="Снежи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132856"/>
            <a:ext cx="936104" cy="1079431"/>
          </a:xfrm>
          <a:prstGeom prst="rect">
            <a:avLst/>
          </a:prstGeom>
        </p:spPr>
      </p:pic>
      <p:pic>
        <p:nvPicPr>
          <p:cNvPr id="9" name="Рисунок 8" descr="Снежи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420888"/>
            <a:ext cx="936104" cy="1079431"/>
          </a:xfrm>
          <a:prstGeom prst="rect">
            <a:avLst/>
          </a:prstGeom>
        </p:spPr>
      </p:pic>
      <p:pic>
        <p:nvPicPr>
          <p:cNvPr id="10" name="Рисунок 9" descr="Снежи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412776"/>
            <a:ext cx="936104" cy="1079431"/>
          </a:xfrm>
          <a:prstGeom prst="rect">
            <a:avLst/>
          </a:prstGeom>
        </p:spPr>
      </p:pic>
      <p:pic>
        <p:nvPicPr>
          <p:cNvPr id="11" name="minus_-_Tango_snezhinok_minus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2150"/>
                                      </p:to>
                                    </p:animClr>
                                    <p:animClr clrSpc="rgb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215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Пунктирное изображение «Морозные узоры»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4293096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боярыня седая,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людям шествует Зима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Лютой стужей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расцвечая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Опушённые дома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К.Бальмонт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орозные узо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060848"/>
            <a:ext cx="4634086" cy="2131680"/>
          </a:xfrm>
          <a:prstGeom prst="rect">
            <a:avLst/>
          </a:prstGeom>
        </p:spPr>
      </p:pic>
    </p:spTree>
  </p:cSld>
  <p:clrMapOvr>
    <a:masterClrMapping/>
  </p:clrMapOvr>
  <p:transition advTm="85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Разрезная картинка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Пингвинёнок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ингв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700808"/>
            <a:ext cx="3252589" cy="4630020"/>
          </a:xfrm>
          <a:prstGeom prst="rect">
            <a:avLst/>
          </a:prstGeom>
        </p:spPr>
      </p:pic>
      <p:pic>
        <p:nvPicPr>
          <p:cNvPr id="5" name="Zvuki_zhivotnyh_-_Pingvin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2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1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703</Words>
  <Application>Microsoft Office PowerPoint</Application>
  <PresentationFormat>Экран (4:3)</PresentationFormat>
  <Paragraphs>152</Paragraphs>
  <Slides>56</Slides>
  <Notes>0</Notes>
  <HiddenSlides>0</HiddenSlides>
  <MMClips>20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Слайд 1</vt:lpstr>
      <vt:lpstr>Слайд 2</vt:lpstr>
      <vt:lpstr>Используемое оборудование</vt:lpstr>
      <vt:lpstr> Игрушки (предметные) картинки</vt:lpstr>
      <vt:lpstr>Игрушка  (картинка) Дедушка Мороз</vt:lpstr>
      <vt:lpstr>Картинка «Мешок деда Мороза»</vt:lpstr>
      <vt:lpstr>Игрушка (картинка) «Снежинки»</vt:lpstr>
      <vt:lpstr>Пунктирное изображение «Морозные узоры»</vt:lpstr>
      <vt:lpstr>Разрезная картинка «Пингвинёнок» Лоло</vt:lpstr>
      <vt:lpstr>Набор игрушек</vt:lpstr>
      <vt:lpstr> Ход занятия</vt:lpstr>
      <vt:lpstr>1.    Организационный момент.</vt:lpstr>
      <vt:lpstr>Прослушивание аудиофайла   «Снег скрипит»</vt:lpstr>
      <vt:lpstr> 2.  Комплекс дыхательной  гимнастики</vt:lpstr>
      <vt:lpstr>Слайд 15</vt:lpstr>
      <vt:lpstr> 3.  Комплекс артикуляционной гимнастики</vt:lpstr>
      <vt:lpstr>Упражнение «Лопата»</vt:lpstr>
      <vt:lpstr>Упражнение «Индюк»</vt:lpstr>
      <vt:lpstr>Упражнение «Вкусное варенье»</vt:lpstr>
      <vt:lpstr> 4.  Комплекс пальчиковой гимнастики</vt:lpstr>
      <vt:lpstr>Упражнения</vt:lpstr>
      <vt:lpstr> 5. Произнесение звука [Л] с опорой на зрительный и слуховой контроль</vt:lpstr>
      <vt:lpstr>Дидактическая мультимедийная игра «Сколько игрушек в мешке Деда Мороза?»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Дидактическая мультимедийная игра «Собери снежинки для Деда Мороза.»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Дед Мороз в гостях в детском саду  </vt:lpstr>
      <vt:lpstr>Помоги Деду Морозу отправить помощника Лоло за забытыми игрушками в лес.</vt:lpstr>
      <vt:lpstr>Зайди в ледяную избушку. </vt:lpstr>
      <vt:lpstr>Дидактическая мультимедийная игра «Собери подарки для детей.»</vt:lpstr>
      <vt:lpstr>Слайд 53</vt:lpstr>
      <vt:lpstr>Слайд 54</vt:lpstr>
      <vt:lpstr>Спасибо заботливому Лоло</vt:lpstr>
      <vt:lpstr>Итог занятия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281</cp:revision>
  <dcterms:created xsi:type="dcterms:W3CDTF">2014-02-01T19:31:58Z</dcterms:created>
  <dcterms:modified xsi:type="dcterms:W3CDTF">2014-05-08T09:51:26Z</dcterms:modified>
</cp:coreProperties>
</file>